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5"/>
  </p:notes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3" r:id="rId17"/>
    <p:sldId id="272" r:id="rId18"/>
    <p:sldId id="274" r:id="rId19"/>
    <p:sldId id="275" r:id="rId20"/>
    <p:sldId id="276" r:id="rId21"/>
    <p:sldId id="277" r:id="rId22"/>
    <p:sldId id="278" r:id="rId23"/>
    <p:sldId id="279" r:id="rId24"/>
  </p:sldIdLst>
  <p:sldSz cx="9144000" cy="5715000" type="screen16x1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29EF519-284C-1747-A4A3-374268D6CC88}">
          <p14:sldIdLst>
            <p14:sldId id="256"/>
            <p14:sldId id="258"/>
            <p14:sldId id="257"/>
            <p14:sldId id="259"/>
            <p14:sldId id="260"/>
            <p14:sldId id="261"/>
            <p14:sldId id="262"/>
            <p14:sldId id="263"/>
            <p14:sldId id="265"/>
            <p14:sldId id="266"/>
            <p14:sldId id="267"/>
            <p14:sldId id="268"/>
            <p14:sldId id="269"/>
            <p14:sldId id="270"/>
            <p14:sldId id="271"/>
            <p14:sldId id="273"/>
            <p14:sldId id="272"/>
            <p14:sldId id="274"/>
            <p14:sldId id="275"/>
            <p14:sldId id="276"/>
            <p14:sldId id="277"/>
            <p14:sldId id="278"/>
            <p14:sldId id="279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69404" autoAdjust="0"/>
  </p:normalViewPr>
  <p:slideViewPr>
    <p:cSldViewPr snapToGrid="0" snapToObjects="1">
      <p:cViewPr varScale="1">
        <p:scale>
          <a:sx n="111" d="100"/>
          <a:sy n="111" d="100"/>
        </p:scale>
        <p:origin x="-1896" y="-96"/>
      </p:cViewPr>
      <p:guideLst>
        <p:guide orient="horz" pos="180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printerSettings" Target="printerSettings/printerSettings1.bin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86521C-4628-544B-9F4F-09889C579F3E}" type="datetimeFigureOut">
              <a:rPr lang="en-US" smtClean="0"/>
              <a:t>11/15/15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2249BF-22F0-AB42-9655-DE9BE50D07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0497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2249BF-22F0-AB42-9655-DE9BE50D070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1178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2249BF-22F0-AB42-9655-DE9BE50D070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2849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2249BF-22F0-AB42-9655-DE9BE50D070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7241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2249BF-22F0-AB42-9655-DE9BE50D070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7241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75355"/>
            <a:ext cx="7772400" cy="122502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238500"/>
            <a:ext cx="6400800" cy="14605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E637BB6B-EE1B-48FB-8575-0D55C373DE88}" type="datetimeFigureOut">
              <a:rPr lang="en-US" smtClean="0"/>
              <a:pPr eaLnBrk="1" latinLnBrk="0" hangingPunct="1"/>
              <a:t>11/15/15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957AF-53C0-420B-9C2D-77DB1416566C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12727047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E637BB6B-EE1B-48FB-8575-0D55C373DE88}" type="datetimeFigureOut">
              <a:rPr lang="en-US" smtClean="0"/>
              <a:pPr eaLnBrk="1" latinLnBrk="0" hangingPunct="1"/>
              <a:t>11/15/15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957AF-53C0-420B-9C2D-77DB1416566C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7877199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28865"/>
            <a:ext cx="2057400" cy="487627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28865"/>
            <a:ext cx="6019800" cy="487627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E637BB6B-EE1B-48FB-8575-0D55C373DE88}" type="datetimeFigureOut">
              <a:rPr lang="en-US" smtClean="0"/>
              <a:pPr eaLnBrk="1" latinLnBrk="0" hangingPunct="1"/>
              <a:t>11/15/15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957AF-53C0-420B-9C2D-77DB1416566C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17700759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E637BB6B-EE1B-48FB-8575-0D55C373DE88}" type="datetimeFigureOut">
              <a:rPr lang="en-US" smtClean="0"/>
              <a:pPr eaLnBrk="1" latinLnBrk="0" hangingPunct="1"/>
              <a:t>11/15/15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957AF-53C0-420B-9C2D-77DB1416566C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41286958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672417"/>
            <a:ext cx="7772400" cy="1135063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422261"/>
            <a:ext cx="7772400" cy="1250156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E637BB6B-EE1B-48FB-8575-0D55C373DE88}" type="datetimeFigureOut">
              <a:rPr lang="en-US" smtClean="0"/>
              <a:pPr eaLnBrk="1" latinLnBrk="0" hangingPunct="1"/>
              <a:t>11/15/15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957AF-53C0-420B-9C2D-77DB1416566C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32005055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33500"/>
            <a:ext cx="4038600" cy="377163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33500"/>
            <a:ext cx="4038600" cy="377163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E637BB6B-EE1B-48FB-8575-0D55C373DE88}" type="datetimeFigureOut">
              <a:rPr lang="en-US" smtClean="0"/>
              <a:pPr eaLnBrk="1" latinLnBrk="0" hangingPunct="1"/>
              <a:t>11/15/15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957AF-53C0-420B-9C2D-77DB1416566C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36720516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79261"/>
            <a:ext cx="4040188" cy="53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812396"/>
            <a:ext cx="4040188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279261"/>
            <a:ext cx="4041775" cy="53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812396"/>
            <a:ext cx="4041775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E637BB6B-EE1B-48FB-8575-0D55C373DE88}" type="datetimeFigureOut">
              <a:rPr lang="en-US" smtClean="0"/>
              <a:pPr eaLnBrk="1" latinLnBrk="0" hangingPunct="1"/>
              <a:t>11/15/15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957AF-53C0-420B-9C2D-77DB1416566C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37973104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E637BB6B-EE1B-48FB-8575-0D55C373DE88}" type="datetimeFigureOut">
              <a:rPr lang="en-US" smtClean="0"/>
              <a:pPr eaLnBrk="1" latinLnBrk="0" hangingPunct="1"/>
              <a:t>11/15/15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957AF-53C0-420B-9C2D-77DB1416566C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13294079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E637BB6B-EE1B-48FB-8575-0D55C373DE88}" type="datetimeFigureOut">
              <a:rPr lang="en-US" smtClean="0"/>
              <a:pPr eaLnBrk="1" latinLnBrk="0" hangingPunct="1"/>
              <a:t>11/15/15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957AF-53C0-420B-9C2D-77DB1416566C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15786022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27542"/>
            <a:ext cx="3008313" cy="9683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27542"/>
            <a:ext cx="5111750" cy="487759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195917"/>
            <a:ext cx="3008313" cy="390921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E637BB6B-EE1B-48FB-8575-0D55C373DE88}" type="datetimeFigureOut">
              <a:rPr lang="en-US" smtClean="0"/>
              <a:pPr eaLnBrk="1" latinLnBrk="0" hangingPunct="1"/>
              <a:t>11/15/15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957AF-53C0-420B-9C2D-77DB1416566C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6836503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000500"/>
            <a:ext cx="5486400" cy="47228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510646"/>
            <a:ext cx="5486400" cy="3429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472782"/>
            <a:ext cx="5486400" cy="67071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E637BB6B-EE1B-48FB-8575-0D55C373DE88}" type="datetimeFigureOut">
              <a:rPr lang="en-US" smtClean="0"/>
              <a:pPr eaLnBrk="1" latinLnBrk="0" hangingPunct="1"/>
              <a:t>11/15/15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957AF-53C0-420B-9C2D-77DB1416566C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38376900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28865"/>
            <a:ext cx="8229600" cy="952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33500"/>
            <a:ext cx="8229600" cy="3771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eaLnBrk="1" latinLnBrk="0" hangingPunct="1"/>
            <a:fld id="{E637BB6B-EE1B-48FB-8575-0D55C373DE88}" type="datetimeFigureOut">
              <a:rPr lang="en-US" smtClean="0"/>
              <a:pPr eaLnBrk="1" latinLnBrk="0" hangingPunct="1"/>
              <a:t>11/15/15</a:t>
            </a:fld>
            <a:endParaRPr lang="en-US" sz="1000">
              <a:solidFill>
                <a:schemeClr val="tx2">
                  <a:shade val="50000"/>
                </a:scheme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ctr" eaLnBrk="1" latinLnBrk="0" hangingPunct="1"/>
            <a:endParaRPr kumimoji="0" lang="en-US" sz="1000" dirty="0">
              <a:solidFill>
                <a:schemeClr val="tx2">
                  <a:shade val="50000"/>
                </a:scheme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A957AF-53C0-420B-9C2D-77DB1416566C}" type="slidenum">
              <a:rPr kumimoji="0" lang="en-US" smtClean="0"/>
              <a:pPr eaLnBrk="1" latinLnBrk="0" hangingPunct="1"/>
              <a:t>‹#›</a:t>
            </a:fld>
            <a:endParaRPr kumimoji="0" lang="en-US" sz="1000" dirty="0">
              <a:solidFill>
                <a:schemeClr val="tx2">
                  <a:shade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2593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postgis.net/" TargetMode="External"/><Relationship Id="rId4" Type="http://schemas.openxmlformats.org/officeDocument/2006/relationships/hyperlink" Target="http://www.gdal.org" TargetMode="External"/><Relationship Id="rId5" Type="http://schemas.openxmlformats.org/officeDocument/2006/relationships/hyperlink" Target="http://tilestache.org/" TargetMode="External"/><Relationship Id="rId6" Type="http://schemas.openxmlformats.org/officeDocument/2006/relationships/hyperlink" Target="http://mapnik.org/" TargetMode="External"/><Relationship Id="rId7" Type="http://schemas.openxmlformats.org/officeDocument/2006/relationships/hyperlink" Target="http://www.amigocloud.com/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postgresql.org/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339" y="977698"/>
            <a:ext cx="5394812" cy="1616231"/>
          </a:xfrm>
        </p:spPr>
        <p:txBody>
          <a:bodyPr anchor="b" anchorCtr="0">
            <a:normAutofit/>
          </a:bodyPr>
          <a:lstStyle/>
          <a:p>
            <a:pPr algn="l"/>
            <a:r>
              <a:rPr lang="en-US" sz="2800" dirty="0" smtClean="0">
                <a:latin typeface="Open Sans"/>
                <a:cs typeface="Open Sans"/>
              </a:rPr>
              <a:t>Intro to </a:t>
            </a:r>
            <a:r>
              <a:rPr lang="en-US" sz="2800" dirty="0" err="1" smtClean="0">
                <a:latin typeface="Open Sans"/>
                <a:cs typeface="Open Sans"/>
              </a:rPr>
              <a:t>PostGIS</a:t>
            </a:r>
            <a:endParaRPr lang="en-US" sz="2800" dirty="0">
              <a:latin typeface="Open Sans"/>
              <a:cs typeface="Open Sans"/>
            </a:endParaRPr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220339" y="4340091"/>
            <a:ext cx="2972381" cy="800018"/>
          </a:xfrm>
        </p:spPr>
        <p:txBody>
          <a:bodyPr>
            <a:normAutofit/>
          </a:bodyPr>
          <a:lstStyle/>
          <a:p>
            <a:pPr algn="l"/>
            <a:r>
              <a:rPr lang="en-US" sz="20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Open Sans"/>
                <a:cs typeface="Open Sans"/>
              </a:rPr>
              <a:t>Daniel Caldwell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220339" y="4260556"/>
            <a:ext cx="4491387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Screen Shot 2015-03-05 at 10.12.5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5578" y="0"/>
            <a:ext cx="4316224" cy="5715000"/>
          </a:xfrm>
          <a:prstGeom prst="rect">
            <a:avLst/>
          </a:prstGeom>
        </p:spPr>
      </p:pic>
      <p:pic>
        <p:nvPicPr>
          <p:cNvPr id="3" name="Picture 2" descr="amigocloud_email_200x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339" y="5297521"/>
            <a:ext cx="1456061" cy="334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5928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Importing Data Demo/Exercise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Vagrant Machine</a:t>
            </a:r>
          </a:p>
          <a:p>
            <a:pPr lvl="1"/>
            <a:r>
              <a:rPr lang="en-US" dirty="0" smtClean="0"/>
              <a:t>Import states data</a:t>
            </a:r>
          </a:p>
          <a:p>
            <a:pPr lvl="1"/>
            <a:r>
              <a:rPr lang="en-US" dirty="0" smtClean="0"/>
              <a:t>Import cities data</a:t>
            </a:r>
          </a:p>
          <a:p>
            <a:pPr lvl="1"/>
            <a:r>
              <a:rPr lang="en-US" dirty="0" smtClean="0"/>
              <a:t>Check the coordinate systems</a:t>
            </a:r>
          </a:p>
          <a:p>
            <a:pPr lvl="1"/>
            <a:r>
              <a:rPr lang="en-US" dirty="0" smtClean="0"/>
              <a:t>Use </a:t>
            </a:r>
            <a:r>
              <a:rPr lang="en-US" dirty="0" err="1" smtClean="0"/>
              <a:t>psql</a:t>
            </a:r>
            <a:r>
              <a:rPr lang="en-US" dirty="0" smtClean="0"/>
              <a:t> and fix coordinate systems</a:t>
            </a:r>
          </a:p>
          <a:p>
            <a:r>
              <a:rPr lang="en-US" dirty="0" err="1" smtClean="0"/>
              <a:t>AmigoCloud</a:t>
            </a:r>
            <a:endParaRPr lang="en-US" dirty="0" smtClean="0"/>
          </a:p>
          <a:p>
            <a:pPr lvl="1"/>
            <a:r>
              <a:rPr lang="en-US" dirty="0" smtClean="0"/>
              <a:t>Upload the zipped state and city data</a:t>
            </a:r>
          </a:p>
          <a:p>
            <a:pPr lvl="1"/>
            <a:r>
              <a:rPr lang="en-US" dirty="0" smtClean="0"/>
              <a:t>Run query to identify the spatial reference the data is stored as.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3433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Geometry Validity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Invalid geometries cause problems with spatial operations.</a:t>
            </a:r>
          </a:p>
          <a:p>
            <a:r>
              <a:rPr lang="en-US" dirty="0" smtClean="0"/>
              <a:t>Simple (multipoint and line strings)</a:t>
            </a:r>
          </a:p>
          <a:p>
            <a:pPr lvl="1"/>
            <a:r>
              <a:rPr lang="en-US" dirty="0" smtClean="0"/>
              <a:t>no anomalous points (multiple vertices or points at the same place)</a:t>
            </a:r>
          </a:p>
          <a:p>
            <a:pPr lvl="1"/>
            <a:r>
              <a:rPr lang="en-US" dirty="0" smtClean="0"/>
              <a:t>No self intersection (loops or figure 8)</a:t>
            </a:r>
          </a:p>
          <a:p>
            <a:pPr lvl="1"/>
            <a:r>
              <a:rPr lang="en-US" dirty="0" smtClean="0"/>
              <a:t>No self tangency</a:t>
            </a:r>
          </a:p>
          <a:p>
            <a:r>
              <a:rPr lang="en-US" dirty="0" smtClean="0"/>
              <a:t>Valid (polygons)</a:t>
            </a:r>
          </a:p>
          <a:p>
            <a:pPr lvl="1"/>
            <a:r>
              <a:rPr lang="en-US" dirty="0" smtClean="0"/>
              <a:t>No overlapping rings</a:t>
            </a:r>
          </a:p>
          <a:p>
            <a:pPr lvl="1"/>
            <a:r>
              <a:rPr lang="en-US" dirty="0" smtClean="0"/>
              <a:t>Interior rings are fully enclosed in the exterior ring</a:t>
            </a:r>
          </a:p>
          <a:p>
            <a:pPr lvl="1"/>
            <a:r>
              <a:rPr lang="en-US" dirty="0" smtClean="0"/>
              <a:t>No cut rings</a:t>
            </a:r>
          </a:p>
          <a:p>
            <a:pPr lvl="1"/>
            <a:r>
              <a:rPr lang="en-US" dirty="0" smtClean="0"/>
              <a:t>No spikes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46066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</a:t>
            </a:r>
            <a:r>
              <a:rPr lang="en-US" dirty="0" err="1" smtClean="0"/>
              <a:t>vs</a:t>
            </a:r>
            <a:r>
              <a:rPr lang="en-US" dirty="0" smtClean="0"/>
              <a:t> Not Simple</a:t>
            </a:r>
            <a:endParaRPr lang="en-US" dirty="0"/>
          </a:p>
        </p:txBody>
      </p:sp>
      <p:sp>
        <p:nvSpPr>
          <p:cNvPr id="9" name="Freeform 8"/>
          <p:cNvSpPr/>
          <p:nvPr/>
        </p:nvSpPr>
        <p:spPr>
          <a:xfrm>
            <a:off x="1803427" y="1957917"/>
            <a:ext cx="2127250" cy="2211917"/>
          </a:xfrm>
          <a:custGeom>
            <a:avLst/>
            <a:gdLst>
              <a:gd name="connsiteX0" fmla="*/ 0 w 2127250"/>
              <a:gd name="connsiteY0" fmla="*/ 0 h 2211917"/>
              <a:gd name="connsiteX1" fmla="*/ 444500 w 2127250"/>
              <a:gd name="connsiteY1" fmla="*/ 1280583 h 2211917"/>
              <a:gd name="connsiteX2" fmla="*/ 857250 w 2127250"/>
              <a:gd name="connsiteY2" fmla="*/ 10583 h 2211917"/>
              <a:gd name="connsiteX3" fmla="*/ 1090083 w 2127250"/>
              <a:gd name="connsiteY3" fmla="*/ 2211917 h 2211917"/>
              <a:gd name="connsiteX4" fmla="*/ 1418167 w 2127250"/>
              <a:gd name="connsiteY4" fmla="*/ 433917 h 2211917"/>
              <a:gd name="connsiteX5" fmla="*/ 2127250 w 2127250"/>
              <a:gd name="connsiteY5" fmla="*/ 476250 h 22119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27250" h="2211917">
                <a:moveTo>
                  <a:pt x="0" y="0"/>
                </a:moveTo>
                <a:lnTo>
                  <a:pt x="444500" y="1280583"/>
                </a:lnTo>
                <a:lnTo>
                  <a:pt x="857250" y="10583"/>
                </a:lnTo>
                <a:lnTo>
                  <a:pt x="1090083" y="2211917"/>
                </a:lnTo>
                <a:lnTo>
                  <a:pt x="1418167" y="433917"/>
                </a:lnTo>
                <a:lnTo>
                  <a:pt x="2127250" y="476250"/>
                </a:ln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/>
        </p:nvSpPr>
        <p:spPr>
          <a:xfrm>
            <a:off x="5402966" y="1594079"/>
            <a:ext cx="2116666" cy="2762251"/>
          </a:xfrm>
          <a:custGeom>
            <a:avLst/>
            <a:gdLst>
              <a:gd name="connsiteX0" fmla="*/ 158750 w 2381250"/>
              <a:gd name="connsiteY0" fmla="*/ 1121834 h 2942167"/>
              <a:gd name="connsiteX1" fmla="*/ 1164167 w 2381250"/>
              <a:gd name="connsiteY1" fmla="*/ 84667 h 2942167"/>
              <a:gd name="connsiteX2" fmla="*/ 1301750 w 2381250"/>
              <a:gd name="connsiteY2" fmla="*/ 1259417 h 2942167"/>
              <a:gd name="connsiteX3" fmla="*/ 1449917 w 2381250"/>
              <a:gd name="connsiteY3" fmla="*/ 2942167 h 2942167"/>
              <a:gd name="connsiteX4" fmla="*/ 0 w 2381250"/>
              <a:gd name="connsiteY4" fmla="*/ 2698750 h 2942167"/>
              <a:gd name="connsiteX5" fmla="*/ 2381250 w 2381250"/>
              <a:gd name="connsiteY5" fmla="*/ 0 h 2942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81250" h="2942167">
                <a:moveTo>
                  <a:pt x="158750" y="1121834"/>
                </a:moveTo>
                <a:lnTo>
                  <a:pt x="1164167" y="84667"/>
                </a:lnTo>
                <a:lnTo>
                  <a:pt x="1301750" y="1259417"/>
                </a:lnTo>
                <a:lnTo>
                  <a:pt x="1449917" y="2942167"/>
                </a:lnTo>
                <a:lnTo>
                  <a:pt x="0" y="2698750"/>
                </a:lnTo>
                <a:lnTo>
                  <a:pt x="2381250" y="0"/>
                </a:ln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1368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Valid vs. Invalid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998437" y="1848401"/>
            <a:ext cx="1346912" cy="143529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ame 4"/>
          <p:cNvSpPr/>
          <p:nvPr/>
        </p:nvSpPr>
        <p:spPr>
          <a:xfrm>
            <a:off x="2345349" y="3433629"/>
            <a:ext cx="1238250" cy="914136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Freeform 5"/>
          <p:cNvSpPr/>
          <p:nvPr/>
        </p:nvSpPr>
        <p:spPr>
          <a:xfrm>
            <a:off x="5181867" y="1562365"/>
            <a:ext cx="1672167" cy="1615281"/>
          </a:xfrm>
          <a:custGeom>
            <a:avLst/>
            <a:gdLst>
              <a:gd name="connsiteX0" fmla="*/ 455083 w 2741083"/>
              <a:gd name="connsiteY0" fmla="*/ 0 h 2095500"/>
              <a:gd name="connsiteX1" fmla="*/ 0 w 2741083"/>
              <a:gd name="connsiteY1" fmla="*/ 1079500 h 2095500"/>
              <a:gd name="connsiteX2" fmla="*/ 465666 w 2741083"/>
              <a:gd name="connsiteY2" fmla="*/ 2095500 h 2095500"/>
              <a:gd name="connsiteX3" fmla="*/ 1386416 w 2741083"/>
              <a:gd name="connsiteY3" fmla="*/ 2053167 h 2095500"/>
              <a:gd name="connsiteX4" fmla="*/ 1428750 w 2741083"/>
              <a:gd name="connsiteY4" fmla="*/ 1195917 h 2095500"/>
              <a:gd name="connsiteX5" fmla="*/ 2741083 w 2741083"/>
              <a:gd name="connsiteY5" fmla="*/ 1016000 h 2095500"/>
              <a:gd name="connsiteX6" fmla="*/ 1418166 w 2741083"/>
              <a:gd name="connsiteY6" fmla="*/ 1185334 h 2095500"/>
              <a:gd name="connsiteX7" fmla="*/ 455083 w 2741083"/>
              <a:gd name="connsiteY7" fmla="*/ 0 h 2095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41083" h="2095500">
                <a:moveTo>
                  <a:pt x="455083" y="0"/>
                </a:moveTo>
                <a:lnTo>
                  <a:pt x="0" y="1079500"/>
                </a:lnTo>
                <a:lnTo>
                  <a:pt x="465666" y="2095500"/>
                </a:lnTo>
                <a:lnTo>
                  <a:pt x="1386416" y="2053167"/>
                </a:lnTo>
                <a:lnTo>
                  <a:pt x="1428750" y="1195917"/>
                </a:lnTo>
                <a:lnTo>
                  <a:pt x="2741083" y="1016000"/>
                </a:lnTo>
                <a:lnTo>
                  <a:pt x="1418166" y="1185334"/>
                </a:lnTo>
                <a:lnTo>
                  <a:pt x="455083" y="0"/>
                </a:lnTo>
                <a:close/>
              </a:path>
            </a:pathLst>
          </a:cu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/>
        </p:nvSpPr>
        <p:spPr>
          <a:xfrm>
            <a:off x="7111999" y="3283477"/>
            <a:ext cx="719667" cy="783167"/>
          </a:xfrm>
          <a:custGeom>
            <a:avLst/>
            <a:gdLst>
              <a:gd name="connsiteX0" fmla="*/ 719667 w 719667"/>
              <a:gd name="connsiteY0" fmla="*/ 10583 h 783167"/>
              <a:gd name="connsiteX1" fmla="*/ 0 w 719667"/>
              <a:gd name="connsiteY1" fmla="*/ 0 h 783167"/>
              <a:gd name="connsiteX2" fmla="*/ 95250 w 719667"/>
              <a:gd name="connsiteY2" fmla="*/ 687917 h 783167"/>
              <a:gd name="connsiteX3" fmla="*/ 666750 w 719667"/>
              <a:gd name="connsiteY3" fmla="*/ 783167 h 783167"/>
              <a:gd name="connsiteX4" fmla="*/ 719667 w 719667"/>
              <a:gd name="connsiteY4" fmla="*/ 10583 h 783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9667" h="783167">
                <a:moveTo>
                  <a:pt x="719667" y="10583"/>
                </a:moveTo>
                <a:lnTo>
                  <a:pt x="0" y="0"/>
                </a:lnTo>
                <a:lnTo>
                  <a:pt x="95250" y="687917"/>
                </a:lnTo>
                <a:lnTo>
                  <a:pt x="666750" y="783167"/>
                </a:lnTo>
                <a:lnTo>
                  <a:pt x="719667" y="10583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/>
          <p:nvPr/>
        </p:nvSpPr>
        <p:spPr>
          <a:xfrm>
            <a:off x="6762750" y="3010296"/>
            <a:ext cx="709083" cy="1206500"/>
          </a:xfrm>
          <a:custGeom>
            <a:avLst/>
            <a:gdLst>
              <a:gd name="connsiteX0" fmla="*/ 0 w 709083"/>
              <a:gd name="connsiteY0" fmla="*/ 179917 h 941917"/>
              <a:gd name="connsiteX1" fmla="*/ 0 w 709083"/>
              <a:gd name="connsiteY1" fmla="*/ 645584 h 941917"/>
              <a:gd name="connsiteX2" fmla="*/ 412750 w 709083"/>
              <a:gd name="connsiteY2" fmla="*/ 941917 h 941917"/>
              <a:gd name="connsiteX3" fmla="*/ 709083 w 709083"/>
              <a:gd name="connsiteY3" fmla="*/ 486834 h 941917"/>
              <a:gd name="connsiteX4" fmla="*/ 645583 w 709083"/>
              <a:gd name="connsiteY4" fmla="*/ 0 h 941917"/>
              <a:gd name="connsiteX5" fmla="*/ 0 w 709083"/>
              <a:gd name="connsiteY5" fmla="*/ 179917 h 9419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09083" h="941917">
                <a:moveTo>
                  <a:pt x="0" y="179917"/>
                </a:moveTo>
                <a:lnTo>
                  <a:pt x="0" y="645584"/>
                </a:lnTo>
                <a:lnTo>
                  <a:pt x="412750" y="941917"/>
                </a:lnTo>
                <a:lnTo>
                  <a:pt x="709083" y="486834"/>
                </a:lnTo>
                <a:lnTo>
                  <a:pt x="645583" y="0"/>
                </a:lnTo>
                <a:lnTo>
                  <a:pt x="0" y="17991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solidFill>
              <a:schemeClr val="accent1">
                <a:shade val="95000"/>
                <a:satMod val="105000"/>
                <a:alpha val="97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4830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Repair Geometry Demo/Exercise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Vagrant Machine</a:t>
            </a:r>
          </a:p>
          <a:p>
            <a:pPr lvl="1"/>
            <a:r>
              <a:rPr lang="en-US" dirty="0" smtClean="0"/>
              <a:t>Import the </a:t>
            </a:r>
            <a:r>
              <a:rPr lang="en-US" dirty="0" err="1" smtClean="0"/>
              <a:t>polygon_test</a:t>
            </a:r>
            <a:r>
              <a:rPr lang="en-US" dirty="0" smtClean="0"/>
              <a:t> file into </a:t>
            </a:r>
            <a:r>
              <a:rPr lang="en-US" dirty="0" err="1" smtClean="0"/>
              <a:t>postgres</a:t>
            </a:r>
            <a:endParaRPr lang="en-US" dirty="0" smtClean="0"/>
          </a:p>
          <a:p>
            <a:pPr lvl="1"/>
            <a:r>
              <a:rPr lang="en-US" dirty="0" smtClean="0"/>
              <a:t>Use </a:t>
            </a:r>
            <a:r>
              <a:rPr lang="en-US" dirty="0" err="1" smtClean="0"/>
              <a:t>psql</a:t>
            </a:r>
            <a:r>
              <a:rPr lang="en-US" dirty="0" smtClean="0"/>
              <a:t> to check for invalid geometries and repair them.</a:t>
            </a:r>
          </a:p>
          <a:p>
            <a:r>
              <a:rPr lang="en-US" dirty="0" err="1" smtClean="0"/>
              <a:t>AmigoCloud</a:t>
            </a:r>
            <a:endParaRPr lang="en-US" dirty="0" smtClean="0"/>
          </a:p>
          <a:p>
            <a:pPr lvl="1"/>
            <a:r>
              <a:rPr lang="en-US" dirty="0" smtClean="0"/>
              <a:t>Import the </a:t>
            </a:r>
            <a:r>
              <a:rPr lang="en-US" dirty="0" err="1" smtClean="0"/>
              <a:t>polygon_test</a:t>
            </a:r>
            <a:r>
              <a:rPr lang="en-US" dirty="0" smtClean="0"/>
              <a:t> zip file.</a:t>
            </a:r>
          </a:p>
          <a:p>
            <a:pPr lvl="1"/>
            <a:r>
              <a:rPr lang="en-US" dirty="0" smtClean="0"/>
              <a:t>Notice that the preview image may be incorrect and the data may render wrong</a:t>
            </a:r>
          </a:p>
          <a:p>
            <a:pPr lvl="1"/>
            <a:r>
              <a:rPr lang="en-US" dirty="0" smtClean="0"/>
              <a:t>Use advanced queries to identify and repair the invalid geometries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3856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Scenario 1: Identify all Manholes along a street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Geography (meters) </a:t>
            </a:r>
            <a:r>
              <a:rPr lang="en-US" dirty="0" err="1" smtClean="0"/>
              <a:t>vs</a:t>
            </a:r>
            <a:r>
              <a:rPr lang="en-US" dirty="0" smtClean="0"/>
              <a:t> Geometry (Decimal Degrees)</a:t>
            </a:r>
          </a:p>
          <a:p>
            <a:r>
              <a:rPr lang="en-US" dirty="0" smtClean="0"/>
              <a:t>ST_BUFFER</a:t>
            </a:r>
          </a:p>
          <a:p>
            <a:r>
              <a:rPr lang="en-US" dirty="0" smtClean="0"/>
              <a:t>ST_UNION</a:t>
            </a:r>
          </a:p>
          <a:p>
            <a:r>
              <a:rPr lang="en-US" dirty="0" smtClean="0"/>
              <a:t>ST_INTERSECTS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49602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Demo/Exercise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Take small steps:</a:t>
            </a:r>
          </a:p>
          <a:p>
            <a:pPr lvl="1"/>
            <a:r>
              <a:rPr lang="en-US" dirty="0" smtClean="0"/>
              <a:t>Import the manholes and streets</a:t>
            </a:r>
          </a:p>
          <a:p>
            <a:pPr lvl="1"/>
            <a:r>
              <a:rPr lang="en-US" dirty="0" smtClean="0"/>
              <a:t>Find street features</a:t>
            </a:r>
          </a:p>
          <a:p>
            <a:pPr lvl="1"/>
            <a:r>
              <a:rPr lang="en-US" dirty="0" smtClean="0"/>
              <a:t>Buffer street features</a:t>
            </a:r>
          </a:p>
          <a:p>
            <a:pPr lvl="1"/>
            <a:r>
              <a:rPr lang="en-US" dirty="0" smtClean="0"/>
              <a:t>Union buffered geometries</a:t>
            </a:r>
          </a:p>
          <a:p>
            <a:pPr lvl="1"/>
            <a:r>
              <a:rPr lang="en-US" dirty="0" smtClean="0"/>
              <a:t>Intersect the single geometry against the manholes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88335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Scenario 2: Identify the closest fire hydrants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ST_DISTANCE</a:t>
            </a:r>
          </a:p>
          <a:p>
            <a:r>
              <a:rPr lang="en-US" dirty="0" smtClean="0"/>
              <a:t>Use Geography to see distance in meters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09177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Demo/Exercise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Import the hydrant data and business data</a:t>
            </a:r>
          </a:p>
          <a:p>
            <a:r>
              <a:rPr lang="en-US" dirty="0" smtClean="0"/>
              <a:t>Select the business </a:t>
            </a:r>
            <a:r>
              <a:rPr lang="en-US" dirty="0"/>
              <a:t>'INFUZON OF THE </a:t>
            </a:r>
            <a:r>
              <a:rPr lang="en-US" dirty="0" smtClean="0"/>
              <a:t>CASKROOM’ using SQL</a:t>
            </a:r>
          </a:p>
          <a:p>
            <a:r>
              <a:rPr lang="en-US" dirty="0" smtClean="0"/>
              <a:t>Select it’s </a:t>
            </a:r>
            <a:r>
              <a:rPr lang="en-US" dirty="0" err="1" smtClean="0"/>
              <a:t>wkb_geometry</a:t>
            </a:r>
            <a:endParaRPr lang="en-US" dirty="0"/>
          </a:p>
          <a:p>
            <a:r>
              <a:rPr lang="en-US" dirty="0" smtClean="0"/>
              <a:t>Select the hydrants and the distance to that geometry. Use </a:t>
            </a:r>
            <a:r>
              <a:rPr lang="en-US" dirty="0" err="1" smtClean="0"/>
              <a:t>ST_Distance</a:t>
            </a:r>
            <a:r>
              <a:rPr lang="en-US" dirty="0" smtClean="0"/>
              <a:t>.</a:t>
            </a:r>
          </a:p>
          <a:p>
            <a:r>
              <a:rPr lang="en-US" dirty="0" smtClean="0"/>
              <a:t>Order and limit the query to the closest three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63523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TileStache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919" y="1773424"/>
            <a:ext cx="1076393" cy="86946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7032" y="1521711"/>
            <a:ext cx="811652" cy="97252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0304" y="1744824"/>
            <a:ext cx="970326" cy="70186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44181" y="2668974"/>
            <a:ext cx="1920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User requests tiles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736296" y="2642885"/>
            <a:ext cx="20741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Webserver requests </a:t>
            </a:r>
            <a:br>
              <a:rPr lang="en-US" dirty="0" smtClean="0"/>
            </a:br>
            <a:r>
              <a:rPr lang="en-US" dirty="0" smtClean="0"/>
              <a:t>tile from </a:t>
            </a:r>
            <a:r>
              <a:rPr lang="en-US" dirty="0" err="1" smtClean="0"/>
              <a:t>TileStache</a:t>
            </a:r>
            <a:endParaRPr lang="en-US" dirty="0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2025008" y="2128108"/>
            <a:ext cx="1029666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37078" y="1487388"/>
            <a:ext cx="630925" cy="97252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911551" y="2532084"/>
            <a:ext cx="23304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TileStache</a:t>
            </a:r>
            <a:r>
              <a:rPr lang="en-US" dirty="0" smtClean="0"/>
              <a:t> gets image from disk or requests from provider</a:t>
            </a:r>
            <a:endParaRPr lang="en-US" dirty="0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4447778" y="2128108"/>
            <a:ext cx="1029666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6623929" y="2095759"/>
            <a:ext cx="1029666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047625" y="4249159"/>
            <a:ext cx="7048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Standard URL format: http://server/layer/{z}/{x}/{y}.&lt;extension&gt;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54827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PostGIS</a:t>
            </a:r>
            <a:r>
              <a:rPr lang="en-US" dirty="0" smtClean="0"/>
              <a:t>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Extension to </a:t>
            </a:r>
            <a:r>
              <a:rPr lang="en-US" dirty="0" err="1" smtClean="0"/>
              <a:t>PostgreSQL</a:t>
            </a:r>
            <a:endParaRPr lang="en-US" dirty="0" smtClean="0"/>
          </a:p>
          <a:p>
            <a:r>
              <a:rPr lang="en-US" dirty="0" smtClean="0"/>
              <a:t>Provides Spatial Types</a:t>
            </a:r>
          </a:p>
          <a:p>
            <a:r>
              <a:rPr lang="en-US" dirty="0" smtClean="0"/>
              <a:t>Provides Spatial Functions</a:t>
            </a:r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5976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Mapnik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1814" y="1670362"/>
            <a:ext cx="630925" cy="97252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165" y="1761983"/>
            <a:ext cx="1076393" cy="86946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39770" y="2657533"/>
            <a:ext cx="14811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User requests </a:t>
            </a:r>
            <a:br>
              <a:rPr lang="en-US" dirty="0" smtClean="0"/>
            </a:br>
            <a:r>
              <a:rPr lang="en-US" dirty="0" smtClean="0"/>
              <a:t>image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2025008" y="2128108"/>
            <a:ext cx="1029666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098494" y="2787999"/>
            <a:ext cx="339355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/>
              <a:t>Mapnik</a:t>
            </a:r>
            <a:r>
              <a:rPr lang="en-US" dirty="0" smtClean="0"/>
              <a:t> requests</a:t>
            </a:r>
            <a:br>
              <a:rPr lang="en-US" dirty="0" smtClean="0"/>
            </a:br>
            <a:r>
              <a:rPr lang="en-US" dirty="0" smtClean="0"/>
              <a:t>Data from Data Sources.</a:t>
            </a:r>
            <a:br>
              <a:rPr lang="en-US" dirty="0" smtClean="0"/>
            </a:br>
            <a:r>
              <a:rPr lang="en-US" dirty="0" smtClean="0"/>
              <a:t>Styles the data and returns image.</a:t>
            </a:r>
            <a:endParaRPr lang="en-US" dirty="0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4526450" y="2128108"/>
            <a:ext cx="2223578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1708" y="1625657"/>
            <a:ext cx="1705092" cy="100490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32811" y="3154978"/>
            <a:ext cx="1130360" cy="1130360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>
          <a:xfrm>
            <a:off x="4583655" y="2280508"/>
            <a:ext cx="2398053" cy="1346429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79157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Demo/Exercise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Vagrant</a:t>
            </a:r>
          </a:p>
          <a:p>
            <a:pPr lvl="1"/>
            <a:r>
              <a:rPr lang="en-US" dirty="0" smtClean="0"/>
              <a:t>Review </a:t>
            </a:r>
            <a:r>
              <a:rPr lang="en-US" dirty="0" err="1" smtClean="0"/>
              <a:t>TileStache</a:t>
            </a:r>
            <a:r>
              <a:rPr lang="en-US" dirty="0" smtClean="0"/>
              <a:t> </a:t>
            </a:r>
            <a:r>
              <a:rPr lang="en-US" dirty="0" err="1" smtClean="0"/>
              <a:t>config</a:t>
            </a:r>
            <a:r>
              <a:rPr lang="en-US" dirty="0" smtClean="0"/>
              <a:t> file.</a:t>
            </a:r>
          </a:p>
          <a:p>
            <a:pPr lvl="1"/>
            <a:r>
              <a:rPr lang="en-US" dirty="0" smtClean="0"/>
              <a:t>Review </a:t>
            </a:r>
            <a:r>
              <a:rPr lang="en-US" dirty="0" err="1" smtClean="0"/>
              <a:t>Mapnik</a:t>
            </a:r>
            <a:r>
              <a:rPr lang="en-US" dirty="0" smtClean="0"/>
              <a:t> XML File</a:t>
            </a:r>
          </a:p>
          <a:p>
            <a:pPr lvl="1"/>
            <a:r>
              <a:rPr lang="en-US" dirty="0" smtClean="0"/>
              <a:t>Run Scripts for running a tile server.</a:t>
            </a:r>
          </a:p>
          <a:p>
            <a:pPr lvl="1"/>
            <a:r>
              <a:rPr lang="en-US" dirty="0" smtClean="0"/>
              <a:t>Change color in </a:t>
            </a:r>
            <a:r>
              <a:rPr lang="en-US" dirty="0" err="1" smtClean="0"/>
              <a:t>Mapnik</a:t>
            </a:r>
            <a:r>
              <a:rPr lang="en-US" dirty="0" smtClean="0"/>
              <a:t> XML and rerun</a:t>
            </a:r>
          </a:p>
          <a:p>
            <a:r>
              <a:rPr lang="en-US" dirty="0" err="1" smtClean="0"/>
              <a:t>AmigoCloud</a:t>
            </a:r>
            <a:endParaRPr lang="en-US" dirty="0" smtClean="0"/>
          </a:p>
          <a:p>
            <a:pPr lvl="1"/>
            <a:r>
              <a:rPr lang="en-US" dirty="0" smtClean="0"/>
              <a:t>Make dataset public </a:t>
            </a:r>
          </a:p>
          <a:p>
            <a:pPr lvl="1"/>
            <a:r>
              <a:rPr lang="en-US" dirty="0" smtClean="0"/>
              <a:t>Review URL and data</a:t>
            </a:r>
          </a:p>
          <a:p>
            <a:pPr lvl="1"/>
            <a:r>
              <a:rPr lang="en-US" dirty="0" smtClean="0"/>
              <a:t>Change color in dataset’s styling pane and review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1259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err="1"/>
              <a:t>PostgreSQL</a:t>
            </a:r>
            <a:r>
              <a:rPr lang="en-US" sz="2400" dirty="0"/>
              <a:t> (</a:t>
            </a:r>
            <a:r>
              <a:rPr lang="en-US" sz="2400" dirty="0">
                <a:hlinkClick r:id="rId2"/>
              </a:rPr>
              <a:t>http://www.postgresql.org/</a:t>
            </a:r>
            <a:r>
              <a:rPr lang="en-US" sz="2400" dirty="0" smtClean="0"/>
              <a:t>)</a:t>
            </a:r>
            <a:endParaRPr lang="en-US" sz="2400" dirty="0"/>
          </a:p>
          <a:p>
            <a:r>
              <a:rPr lang="en-US" sz="2400" dirty="0" err="1"/>
              <a:t>PostGIS</a:t>
            </a:r>
            <a:r>
              <a:rPr lang="en-US" sz="2400" dirty="0"/>
              <a:t> Extension (</a:t>
            </a:r>
            <a:r>
              <a:rPr lang="en-US" sz="2400" dirty="0">
                <a:hlinkClick r:id="rId3"/>
              </a:rPr>
              <a:t>http://postgis.net/</a:t>
            </a:r>
            <a:r>
              <a:rPr lang="en-US" sz="2400" dirty="0" smtClean="0"/>
              <a:t>)</a:t>
            </a:r>
            <a:endParaRPr lang="en-US" sz="2400" dirty="0"/>
          </a:p>
          <a:p>
            <a:r>
              <a:rPr lang="en-US" sz="2400" dirty="0"/>
              <a:t>GDAL (</a:t>
            </a:r>
            <a:r>
              <a:rPr lang="en-US" sz="2400" dirty="0">
                <a:hlinkClick r:id="rId4"/>
              </a:rPr>
              <a:t>http://www.gdal.org</a:t>
            </a:r>
            <a:r>
              <a:rPr lang="en-US" sz="2400" dirty="0" smtClean="0"/>
              <a:t>)</a:t>
            </a:r>
            <a:endParaRPr lang="en-US" sz="2400" dirty="0"/>
          </a:p>
          <a:p>
            <a:r>
              <a:rPr lang="en-US" sz="2400" dirty="0" err="1"/>
              <a:t>TileStache</a:t>
            </a:r>
            <a:r>
              <a:rPr lang="en-US" sz="2400" dirty="0"/>
              <a:t> (</a:t>
            </a:r>
            <a:r>
              <a:rPr lang="en-US" sz="2400" dirty="0">
                <a:hlinkClick r:id="rId5"/>
              </a:rPr>
              <a:t>http://tilestache.org/</a:t>
            </a:r>
            <a:r>
              <a:rPr lang="en-US" sz="2400" dirty="0" smtClean="0"/>
              <a:t>) </a:t>
            </a:r>
            <a:endParaRPr lang="en-US" sz="2400" dirty="0"/>
          </a:p>
          <a:p>
            <a:r>
              <a:rPr lang="en-US" sz="2400" dirty="0" err="1"/>
              <a:t>Mapnik</a:t>
            </a:r>
            <a:r>
              <a:rPr lang="en-US" sz="2400" dirty="0"/>
              <a:t> (</a:t>
            </a:r>
            <a:r>
              <a:rPr lang="en-US" sz="2400" dirty="0">
                <a:hlinkClick r:id="rId6"/>
              </a:rPr>
              <a:t>http://mapnik.org/</a:t>
            </a:r>
            <a:r>
              <a:rPr lang="en-US" sz="2400" dirty="0" smtClean="0"/>
              <a:t>)</a:t>
            </a:r>
          </a:p>
          <a:p>
            <a:r>
              <a:rPr lang="en-US" sz="2400" dirty="0" err="1" smtClean="0"/>
              <a:t>AmigoCloud</a:t>
            </a:r>
            <a:r>
              <a:rPr lang="en-US" sz="2400" dirty="0" smtClean="0"/>
              <a:t> (</a:t>
            </a:r>
            <a:r>
              <a:rPr lang="en-US" sz="2400" dirty="0" smtClean="0">
                <a:hlinkClick r:id="rId7"/>
              </a:rPr>
              <a:t>http://www.amigocloud.com/</a:t>
            </a:r>
            <a:r>
              <a:rPr lang="en-US" sz="2400" dirty="0" smtClean="0"/>
              <a:t>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97118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508221" y="1590350"/>
            <a:ext cx="3862142" cy="262010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Thanks!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378981" y="1990792"/>
            <a:ext cx="21054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Daniel Caldwell</a:t>
            </a:r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4610132" y="2562875"/>
            <a:ext cx="36306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/>
              <a:t>daniel@danielcaldwell.com</a:t>
            </a:r>
            <a:endParaRPr lang="en-US" sz="2400" dirty="0"/>
          </a:p>
        </p:txBody>
      </p:sp>
      <p:grpSp>
        <p:nvGrpSpPr>
          <p:cNvPr id="8" name="Group 7"/>
          <p:cNvGrpSpPr/>
          <p:nvPr/>
        </p:nvGrpSpPr>
        <p:grpSpPr>
          <a:xfrm>
            <a:off x="5119755" y="3134958"/>
            <a:ext cx="2623867" cy="461665"/>
            <a:chOff x="4610614" y="4027387"/>
            <a:chExt cx="2623867" cy="461665"/>
          </a:xfrm>
        </p:grpSpPr>
        <p:sp>
          <p:nvSpPr>
            <p:cNvPr id="6" name="TextBox 5"/>
            <p:cNvSpPr txBox="1"/>
            <p:nvPr/>
          </p:nvSpPr>
          <p:spPr>
            <a:xfrm>
              <a:off x="5045360" y="4027387"/>
              <a:ext cx="218912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_</a:t>
              </a:r>
              <a:r>
                <a:rPr lang="en-US" sz="2400" dirty="0" err="1" smtClean="0"/>
                <a:t>DanielCaldwell</a:t>
              </a:r>
              <a:endParaRPr lang="en-US" sz="2400" dirty="0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10614" y="4118915"/>
              <a:ext cx="523220" cy="369332"/>
            </a:xfrm>
            <a:prstGeom prst="rect">
              <a:avLst/>
            </a:prstGeom>
          </p:spPr>
        </p:pic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190" y="1681879"/>
            <a:ext cx="3671868" cy="244846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508197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History of </a:t>
            </a:r>
            <a:r>
              <a:rPr lang="en-US" dirty="0" err="1" smtClean="0"/>
              <a:t>PostGIS</a:t>
            </a:r>
            <a:r>
              <a:rPr lang="en-US" dirty="0" smtClean="0"/>
              <a:t>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2001 - Refractions Research Releases </a:t>
            </a:r>
            <a:r>
              <a:rPr lang="en-US" dirty="0" err="1" smtClean="0"/>
              <a:t>PostGIS</a:t>
            </a:r>
            <a:endParaRPr lang="en-US" dirty="0" smtClean="0"/>
          </a:p>
          <a:p>
            <a:r>
              <a:rPr lang="en-US" dirty="0" smtClean="0"/>
              <a:t>2003 – GEOS is released</a:t>
            </a:r>
          </a:p>
          <a:p>
            <a:r>
              <a:rPr lang="en-US" dirty="0" smtClean="0"/>
              <a:t>2005 – Version 1.0 Released</a:t>
            </a:r>
          </a:p>
          <a:p>
            <a:r>
              <a:rPr lang="en-US" dirty="0" smtClean="0"/>
              <a:t>2006 – OGC registered </a:t>
            </a:r>
            <a:r>
              <a:rPr lang="en-US" dirty="0" err="1" smtClean="0"/>
              <a:t>PostGIS</a:t>
            </a:r>
            <a:r>
              <a:rPr lang="en-US" dirty="0" smtClean="0"/>
              <a:t> as implementing SFSQL Specification</a:t>
            </a:r>
          </a:p>
          <a:p>
            <a:r>
              <a:rPr lang="en-US" dirty="0" smtClean="0"/>
              <a:t>2006 - Move from the </a:t>
            </a:r>
            <a:r>
              <a:rPr lang="en-US" dirty="0" err="1" smtClean="0"/>
              <a:t>OpenGIS</a:t>
            </a:r>
            <a:r>
              <a:rPr lang="en-US" dirty="0" smtClean="0"/>
              <a:t> design guide to the SQL/MM document. ST_ naming conventions added. </a:t>
            </a:r>
          </a:p>
          <a:p>
            <a:r>
              <a:rPr lang="en-US" dirty="0" smtClean="0"/>
              <a:t>2010 – Geography Types Released</a:t>
            </a:r>
          </a:p>
          <a:p>
            <a:r>
              <a:rPr lang="en-US" dirty="0" smtClean="0"/>
              <a:t>2012 – </a:t>
            </a:r>
            <a:r>
              <a:rPr lang="en-US" dirty="0" err="1" smtClean="0"/>
              <a:t>Verson</a:t>
            </a:r>
            <a:r>
              <a:rPr lang="en-US" dirty="0" smtClean="0"/>
              <a:t> 2.0 Released adding more 3d support, geometry repair, and other functions</a:t>
            </a:r>
          </a:p>
          <a:p>
            <a:r>
              <a:rPr lang="en-US" dirty="0" smtClean="0"/>
              <a:t>October 2015 – Version 2.2.0 released</a:t>
            </a:r>
          </a:p>
        </p:txBody>
      </p:sp>
    </p:spTree>
    <p:extLst>
      <p:ext uri="{BB962C8B-B14F-4D97-AF65-F5344CB8AC3E}">
        <p14:creationId xmlns:p14="http://schemas.microsoft.com/office/powerpoint/2010/main" val="11278952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Things you need to know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Tx/>
              <a:buChar char="•"/>
            </a:pPr>
            <a:r>
              <a:rPr lang="en-US" dirty="0"/>
              <a:t>Coordinate Systems</a:t>
            </a:r>
          </a:p>
          <a:p>
            <a:pPr>
              <a:buFontTx/>
              <a:buChar char="•"/>
            </a:pPr>
            <a:r>
              <a:rPr lang="en-US" dirty="0" smtClean="0"/>
              <a:t>Geometries</a:t>
            </a:r>
          </a:p>
          <a:p>
            <a:pPr>
              <a:buFontTx/>
              <a:buChar char="•"/>
            </a:pPr>
            <a:r>
              <a:rPr lang="en-US" dirty="0" smtClean="0"/>
              <a:t>Spatial Functions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22784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Geometries	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052610" y="1363833"/>
            <a:ext cx="2658533" cy="40927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Coordinate System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370667" y="1366801"/>
            <a:ext cx="1386417" cy="40927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Geometry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57200" y="2739401"/>
            <a:ext cx="1386417" cy="409273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Point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57200" y="3315305"/>
            <a:ext cx="1386417" cy="409273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LineString</a:t>
            </a:r>
            <a:endParaRPr lang="en-US" dirty="0" smtClean="0"/>
          </a:p>
        </p:txBody>
      </p:sp>
      <p:sp>
        <p:nvSpPr>
          <p:cNvPr id="10" name="Rectangle 9"/>
          <p:cNvSpPr/>
          <p:nvPr/>
        </p:nvSpPr>
        <p:spPr>
          <a:xfrm>
            <a:off x="457200" y="3920840"/>
            <a:ext cx="1386417" cy="409273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Polygon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5175206" y="2739401"/>
            <a:ext cx="1589617" cy="409273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MultiPoint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5175206" y="3315305"/>
            <a:ext cx="1653117" cy="409273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MultiLineString</a:t>
            </a:r>
            <a:endParaRPr lang="en-US" dirty="0" smtClean="0"/>
          </a:p>
        </p:txBody>
      </p:sp>
      <p:sp>
        <p:nvSpPr>
          <p:cNvPr id="13" name="Rectangle 12"/>
          <p:cNvSpPr/>
          <p:nvPr/>
        </p:nvSpPr>
        <p:spPr>
          <a:xfrm>
            <a:off x="5175206" y="3920840"/>
            <a:ext cx="1602317" cy="409273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MultiPolygon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3757084" y="2144445"/>
            <a:ext cx="2295526" cy="409273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GeometryCollection</a:t>
            </a:r>
            <a:endParaRPr lang="en-US" dirty="0"/>
          </a:p>
        </p:txBody>
      </p:sp>
      <p:cxnSp>
        <p:nvCxnSpPr>
          <p:cNvPr id="16" name="Straight Arrow Connector 15"/>
          <p:cNvCxnSpPr>
            <a:stCxn id="6" idx="3"/>
            <a:endCxn id="5" idx="1"/>
          </p:cNvCxnSpPr>
          <p:nvPr/>
        </p:nvCxnSpPr>
        <p:spPr>
          <a:xfrm flipV="1">
            <a:off x="3757084" y="1568470"/>
            <a:ext cx="2295526" cy="296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6" idx="2"/>
            <a:endCxn id="14" idx="1"/>
          </p:cNvCxnSpPr>
          <p:nvPr/>
        </p:nvCxnSpPr>
        <p:spPr>
          <a:xfrm rot="16200000" flipH="1">
            <a:off x="3123976" y="1715974"/>
            <a:ext cx="573008" cy="693208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/>
          <p:cNvCxnSpPr>
            <a:stCxn id="6" idx="2"/>
            <a:endCxn id="8" idx="3"/>
          </p:cNvCxnSpPr>
          <p:nvPr/>
        </p:nvCxnSpPr>
        <p:spPr>
          <a:xfrm rot="5400000">
            <a:off x="1869765" y="1749927"/>
            <a:ext cx="1167964" cy="1220259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Elbow Connector 21"/>
          <p:cNvCxnSpPr>
            <a:stCxn id="6" idx="2"/>
            <a:endCxn id="9" idx="3"/>
          </p:cNvCxnSpPr>
          <p:nvPr/>
        </p:nvCxnSpPr>
        <p:spPr>
          <a:xfrm rot="5400000">
            <a:off x="1581813" y="2037879"/>
            <a:ext cx="1743868" cy="1220259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/>
          <p:cNvCxnSpPr>
            <a:stCxn id="6" idx="2"/>
            <a:endCxn id="10" idx="3"/>
          </p:cNvCxnSpPr>
          <p:nvPr/>
        </p:nvCxnSpPr>
        <p:spPr>
          <a:xfrm rot="5400000">
            <a:off x="1279046" y="2340646"/>
            <a:ext cx="2349403" cy="1220259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stCxn id="14" idx="2"/>
            <a:endCxn id="11" idx="1"/>
          </p:cNvCxnSpPr>
          <p:nvPr/>
        </p:nvCxnSpPr>
        <p:spPr>
          <a:xfrm rot="16200000" flipH="1">
            <a:off x="4844866" y="2613698"/>
            <a:ext cx="390320" cy="270359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Elbow Connector 27"/>
          <p:cNvCxnSpPr>
            <a:stCxn id="14" idx="2"/>
            <a:endCxn id="12" idx="1"/>
          </p:cNvCxnSpPr>
          <p:nvPr/>
        </p:nvCxnSpPr>
        <p:spPr>
          <a:xfrm rot="16200000" flipH="1">
            <a:off x="4556914" y="2901650"/>
            <a:ext cx="966224" cy="270359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14" idx="2"/>
            <a:endCxn id="13" idx="1"/>
          </p:cNvCxnSpPr>
          <p:nvPr/>
        </p:nvCxnSpPr>
        <p:spPr>
          <a:xfrm rot="16200000" flipH="1">
            <a:off x="4254147" y="3204417"/>
            <a:ext cx="1571759" cy="270359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425450" y="5095333"/>
            <a:ext cx="6083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There are other geometries for curves, 3d, and measure values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3965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Coordinate Systems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701" y="1940034"/>
            <a:ext cx="2451210" cy="246591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6363" y="1820333"/>
            <a:ext cx="3046804" cy="2585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7414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Coordinate System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Helpful Questions to Ask when looking at data</a:t>
            </a:r>
          </a:p>
          <a:p>
            <a:pPr lvl="1"/>
            <a:r>
              <a:rPr lang="en-US" dirty="0" smtClean="0"/>
              <a:t>Is it geographic or projected?</a:t>
            </a:r>
          </a:p>
          <a:p>
            <a:pPr lvl="1"/>
            <a:r>
              <a:rPr lang="en-US" dirty="0" smtClean="0"/>
              <a:t>If it is geographic is the system 0-360 or -180 to 180?</a:t>
            </a:r>
          </a:p>
          <a:p>
            <a:pPr lvl="1"/>
            <a:r>
              <a:rPr lang="en-US" dirty="0" smtClean="0"/>
              <a:t>Where is 0,0? </a:t>
            </a:r>
          </a:p>
          <a:p>
            <a:pPr lvl="1"/>
            <a:r>
              <a:rPr lang="en-US" dirty="0" smtClean="0"/>
              <a:t>If it is projected, what are the linear units?</a:t>
            </a:r>
          </a:p>
        </p:txBody>
      </p:sp>
    </p:spTree>
    <p:extLst>
      <p:ext uri="{BB962C8B-B14F-4D97-AF65-F5344CB8AC3E}">
        <p14:creationId xmlns:p14="http://schemas.microsoft.com/office/powerpoint/2010/main" val="27464330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Setup Machine Demo/Exercise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Virtual Machine: </a:t>
            </a:r>
          </a:p>
          <a:p>
            <a:pPr lvl="1"/>
            <a:r>
              <a:rPr lang="en-US" dirty="0" smtClean="0"/>
              <a:t>SSH into the vagrant machine: ‘vagrant </a:t>
            </a:r>
            <a:r>
              <a:rPr lang="en-US" dirty="0" err="1" smtClean="0"/>
              <a:t>ssh</a:t>
            </a:r>
            <a:r>
              <a:rPr lang="en-US" dirty="0" smtClean="0"/>
              <a:t>’</a:t>
            </a:r>
          </a:p>
          <a:p>
            <a:pPr lvl="1"/>
            <a:r>
              <a:rPr lang="en-US" dirty="0" smtClean="0"/>
              <a:t>Run script to create database</a:t>
            </a:r>
          </a:p>
          <a:p>
            <a:pPr lvl="1"/>
            <a:r>
              <a:rPr lang="en-US" dirty="0" smtClean="0"/>
              <a:t>Connect to </a:t>
            </a:r>
            <a:r>
              <a:rPr lang="en-US" dirty="0" err="1" smtClean="0"/>
              <a:t>PostgreSQL</a:t>
            </a:r>
            <a:r>
              <a:rPr lang="en-US" dirty="0" smtClean="0"/>
              <a:t> and check version numbers (username/password : </a:t>
            </a:r>
            <a:r>
              <a:rPr lang="en-US" dirty="0" err="1" smtClean="0"/>
              <a:t>geouser</a:t>
            </a:r>
            <a:r>
              <a:rPr lang="en-US" dirty="0" smtClean="0"/>
              <a:t>/geouser1)</a:t>
            </a:r>
          </a:p>
          <a:p>
            <a:pPr lvl="1"/>
            <a:r>
              <a:rPr lang="en-US" dirty="0" smtClean="0"/>
              <a:t>Connect to </a:t>
            </a:r>
            <a:r>
              <a:rPr lang="en-US" dirty="0" err="1" smtClean="0"/>
              <a:t>PostgreSQL</a:t>
            </a:r>
            <a:r>
              <a:rPr lang="en-US" dirty="0" smtClean="0"/>
              <a:t> using QGIS</a:t>
            </a:r>
          </a:p>
          <a:p>
            <a:r>
              <a:rPr lang="en-US" dirty="0" err="1" smtClean="0"/>
              <a:t>AmigoCloud</a:t>
            </a:r>
            <a:r>
              <a:rPr lang="en-US" dirty="0" smtClean="0"/>
              <a:t>: </a:t>
            </a:r>
          </a:p>
          <a:p>
            <a:pPr lvl="1"/>
            <a:r>
              <a:rPr lang="en-US" dirty="0" smtClean="0"/>
              <a:t>Create a project</a:t>
            </a:r>
          </a:p>
          <a:p>
            <a:pPr lvl="1"/>
            <a:r>
              <a:rPr lang="en-US" dirty="0" smtClean="0"/>
              <a:t>Create an advanced query to check </a:t>
            </a:r>
            <a:r>
              <a:rPr lang="en-US" dirty="0" err="1" smtClean="0"/>
              <a:t>PostGIS</a:t>
            </a:r>
            <a:r>
              <a:rPr lang="en-US" dirty="0" smtClean="0"/>
              <a:t> Version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74719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Importing Spatial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shp2pgsql</a:t>
            </a:r>
            <a:endParaRPr lang="en-US" dirty="0"/>
          </a:p>
          <a:p>
            <a:r>
              <a:rPr lang="en-US" b="1" dirty="0" smtClean="0"/>
              <a:t>GDAL (ogr2ogr)</a:t>
            </a:r>
          </a:p>
          <a:p>
            <a:r>
              <a:rPr lang="en-US" dirty="0" smtClean="0"/>
              <a:t>QGIS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12613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10272</TotalTime>
  <Words>681</Words>
  <Application>Microsoft Macintosh PowerPoint</Application>
  <PresentationFormat>On-screen Show (16:10)</PresentationFormat>
  <Paragraphs>137</Paragraphs>
  <Slides>23</Slides>
  <Notes>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Office Theme</vt:lpstr>
      <vt:lpstr>Intro to PostGIS</vt:lpstr>
      <vt:lpstr>What is PostGIS </vt:lpstr>
      <vt:lpstr>History of PostGIS </vt:lpstr>
      <vt:lpstr>Things you need to know </vt:lpstr>
      <vt:lpstr>Geometries </vt:lpstr>
      <vt:lpstr>Coordinate Systems</vt:lpstr>
      <vt:lpstr>Coordinate System</vt:lpstr>
      <vt:lpstr>Setup Machine Demo/Exercise</vt:lpstr>
      <vt:lpstr>Importing Spatial Data</vt:lpstr>
      <vt:lpstr>Importing Data Demo/Exercise</vt:lpstr>
      <vt:lpstr>Geometry Validity</vt:lpstr>
      <vt:lpstr>Simple vs Not Simple</vt:lpstr>
      <vt:lpstr>Valid vs. Invalid</vt:lpstr>
      <vt:lpstr>Repair Geometry Demo/Exercise</vt:lpstr>
      <vt:lpstr>Scenario 1: Identify all Manholes along a street</vt:lpstr>
      <vt:lpstr>Demo/Exercise</vt:lpstr>
      <vt:lpstr>Scenario 2: Identify the closest fire hydrants</vt:lpstr>
      <vt:lpstr>Demo/Exercise</vt:lpstr>
      <vt:lpstr>TileStache</vt:lpstr>
      <vt:lpstr>Mapnik</vt:lpstr>
      <vt:lpstr>Demo/Exercise</vt:lpstr>
      <vt:lpstr>Further Resources</vt:lpstr>
      <vt:lpstr>Thanks!</vt:lpstr>
    </vt:vector>
  </TitlesOfParts>
  <Company>AmigoCloud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Using PostGIS to power Offline Mobile Mapping and Open Data </dc:title>
  <dc:creator>Daniel Caldwell</dc:creator>
  <cp:lastModifiedBy>Daniel Caldwell</cp:lastModifiedBy>
  <cp:revision>57</cp:revision>
  <dcterms:created xsi:type="dcterms:W3CDTF">2015-03-04T00:45:43Z</dcterms:created>
  <dcterms:modified xsi:type="dcterms:W3CDTF">2015-11-16T12:10:06Z</dcterms:modified>
</cp:coreProperties>
</file>